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4" r:id="rId13"/>
    <p:sldId id="268" r:id="rId14"/>
    <p:sldId id="270" r:id="rId15"/>
    <p:sldId id="273" r:id="rId16"/>
    <p:sldId id="269" r:id="rId17"/>
    <p:sldId id="272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C32C-A0F7-4904-A354-8438FE79652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38BB-8AC7-4ADB-A6DE-C916A2B5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C32C-A0F7-4904-A354-8438FE79652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38BB-8AC7-4ADB-A6DE-C916A2B5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C32C-A0F7-4904-A354-8438FE79652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38BB-8AC7-4ADB-A6DE-C916A2B5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C32C-A0F7-4904-A354-8438FE79652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38BB-8AC7-4ADB-A6DE-C916A2B5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C32C-A0F7-4904-A354-8438FE79652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38BB-8AC7-4ADB-A6DE-C916A2B5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C32C-A0F7-4904-A354-8438FE79652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38BB-8AC7-4ADB-A6DE-C916A2B5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C32C-A0F7-4904-A354-8438FE79652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38BB-8AC7-4ADB-A6DE-C916A2B5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C32C-A0F7-4904-A354-8438FE79652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38BB-8AC7-4ADB-A6DE-C916A2B5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C32C-A0F7-4904-A354-8438FE79652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38BB-8AC7-4ADB-A6DE-C916A2B5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C32C-A0F7-4904-A354-8438FE79652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38BB-8AC7-4ADB-A6DE-C916A2B5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C32C-A0F7-4904-A354-8438FE79652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38BB-8AC7-4ADB-A6DE-C916A2B5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C32C-A0F7-4904-A354-8438FE79652D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638BB-8AC7-4ADB-A6DE-C916A2B5B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785794"/>
            <a:ext cx="7215238" cy="2357454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Bookman Old Style" pitchFamily="18" charset="0"/>
                <a:cs typeface="Aharoni" pitchFamily="2" charset="-79"/>
              </a:rPr>
              <a:t>Особливост</a:t>
            </a:r>
            <a:r>
              <a:rPr lang="uk-UA" dirty="0" smtClean="0">
                <a:latin typeface="Bookman Old Style" pitchFamily="18" charset="0"/>
                <a:cs typeface="Aharoni" pitchFamily="2" charset="-79"/>
              </a:rPr>
              <a:t>і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dirty="0" err="1" smtClean="0">
                <a:latin typeface="Bookman Old Style" pitchFamily="18" charset="0"/>
                <a:cs typeface="Aharoni" pitchFamily="2" charset="-79"/>
              </a:rPr>
              <a:t>проведення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> КРЗ </a:t>
            </a:r>
            <a:r>
              <a:rPr lang="ru-RU" dirty="0" err="1" smtClean="0">
                <a:latin typeface="Bookman Old Style" pitchFamily="18" charset="0"/>
                <a:cs typeface="Aharoni" pitchFamily="2" charset="-79"/>
              </a:rPr>
              <a:t>з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dirty="0" err="1" smtClean="0">
                <a:latin typeface="Bookman Old Style" pitchFamily="18" charset="0"/>
                <a:cs typeface="Aharoni" pitchFamily="2" charset="-79"/>
              </a:rPr>
              <a:t>розвитку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dirty="0" err="1" smtClean="0">
                <a:latin typeface="Bookman Old Style" pitchFamily="18" charset="0"/>
                <a:cs typeface="Aharoni" pitchFamily="2" charset="-79"/>
              </a:rPr>
              <a:t>мовлення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/>
            </a:r>
            <a:br>
              <a:rPr lang="ru-RU" dirty="0" smtClean="0">
                <a:latin typeface="Bookman Old Style" pitchFamily="18" charset="0"/>
                <a:cs typeface="Aharoni" pitchFamily="2" charset="-79"/>
              </a:rPr>
            </a:br>
            <a:r>
              <a:rPr lang="ru-RU" dirty="0" smtClean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dirty="0" err="1" smtClean="0">
                <a:latin typeface="Bookman Old Style" pitchFamily="18" charset="0"/>
                <a:cs typeface="Aharoni" pitchFamily="2" charset="-79"/>
              </a:rPr>
              <a:t>з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dirty="0" err="1" smtClean="0">
                <a:latin typeface="Bookman Old Style" pitchFamily="18" charset="0"/>
                <a:cs typeface="Aharoni" pitchFamily="2" charset="-79"/>
              </a:rPr>
              <a:t>дітьми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>, </a:t>
            </a:r>
            <a:r>
              <a:rPr lang="ru-RU" dirty="0" err="1" smtClean="0">
                <a:latin typeface="Bookman Old Style" pitchFamily="18" charset="0"/>
                <a:cs typeface="Aharoni" pitchFamily="2" charset="-79"/>
              </a:rPr>
              <a:t>що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dirty="0" err="1" smtClean="0">
                <a:latin typeface="Bookman Old Style" pitchFamily="18" charset="0"/>
                <a:cs typeface="Aharoni" pitchFamily="2" charset="-79"/>
              </a:rPr>
              <a:t>мають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dirty="0" err="1" smtClean="0">
                <a:latin typeface="Bookman Old Style" pitchFamily="18" charset="0"/>
                <a:cs typeface="Aharoni" pitchFamily="2" charset="-79"/>
              </a:rPr>
              <a:t>розлад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> </a:t>
            </a:r>
            <a:r>
              <a:rPr lang="ru-RU" dirty="0" err="1" smtClean="0">
                <a:latin typeface="Bookman Old Style" pitchFamily="18" charset="0"/>
                <a:cs typeface="Aharoni" pitchFamily="2" charset="-79"/>
              </a:rPr>
              <a:t>аутистичного</a:t>
            </a:r>
            <a:r>
              <a:rPr lang="ru-RU" dirty="0" smtClean="0">
                <a:latin typeface="Bookman Old Style" pitchFamily="18" charset="0"/>
                <a:cs typeface="Aharoni" pitchFamily="2" charset="-79"/>
              </a:rPr>
              <a:t> спектра</a:t>
            </a:r>
            <a:endParaRPr lang="ru-RU" dirty="0"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4572000" y="5286388"/>
            <a:ext cx="3257528" cy="1260165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Логопед</a:t>
            </a:r>
          </a:p>
          <a:p>
            <a:r>
              <a:rPr lang="uk-UA" sz="2400" dirty="0" smtClean="0"/>
              <a:t> Анна </a:t>
            </a:r>
            <a:r>
              <a:rPr lang="uk-UA" sz="2400" dirty="0" err="1" smtClean="0"/>
              <a:t>Ліщук</a:t>
            </a:r>
            <a:endParaRPr lang="ru-RU" sz="2400" dirty="0"/>
          </a:p>
        </p:txBody>
      </p:sp>
      <p:pic>
        <p:nvPicPr>
          <p:cNvPr id="4" name="Рисунок 3" descr="autism_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500438"/>
            <a:ext cx="2724912" cy="27249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Етапи формування комунікативних навичок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dirty="0" err="1" smtClean="0"/>
              <a:t>Просунутий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розмови</a:t>
            </a:r>
            <a:r>
              <a:rPr lang="ru-RU" dirty="0" smtClean="0"/>
              <a:t>: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на </a:t>
            </a:r>
            <a:r>
              <a:rPr lang="ru-RU" dirty="0" err="1" smtClean="0"/>
              <a:t>питання</a:t>
            </a:r>
            <a:r>
              <a:rPr lang="ru-RU" dirty="0" smtClean="0"/>
              <a:t> по </a:t>
            </a:r>
            <a:r>
              <a:rPr lang="ru-RU" dirty="0" err="1" smtClean="0"/>
              <a:t>темі</a:t>
            </a:r>
            <a:r>
              <a:rPr lang="ru-RU" dirty="0" smtClean="0"/>
              <a:t> </a:t>
            </a:r>
            <a:r>
              <a:rPr lang="ru-RU" dirty="0" err="1" smtClean="0"/>
              <a:t>розмови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Задавати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по </a:t>
            </a:r>
            <a:r>
              <a:rPr lang="ru-RU" dirty="0" err="1" smtClean="0"/>
              <a:t>темі</a:t>
            </a:r>
            <a:r>
              <a:rPr lang="ru-RU" dirty="0" smtClean="0"/>
              <a:t> </a:t>
            </a:r>
            <a:r>
              <a:rPr lang="ru-RU" dirty="0" err="1" smtClean="0"/>
              <a:t>розмови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розпочати</a:t>
            </a:r>
            <a:r>
              <a:rPr lang="ru-RU" dirty="0" smtClean="0"/>
              <a:t> </a:t>
            </a:r>
            <a:r>
              <a:rPr lang="ru-RU" dirty="0" err="1" smtClean="0"/>
              <a:t>розмову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Розповідь</a:t>
            </a:r>
            <a:r>
              <a:rPr lang="ru-RU" dirty="0" smtClean="0"/>
              <a:t> про </a:t>
            </a:r>
            <a:r>
              <a:rPr lang="ru-RU" dirty="0" err="1" smtClean="0"/>
              <a:t>минулі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вигадуванням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  </a:t>
            </a:r>
            <a:r>
              <a:rPr lang="ru-RU" dirty="0" err="1" smtClean="0"/>
              <a:t>Комунікативні</a:t>
            </a:r>
            <a:r>
              <a:rPr lang="ru-RU" dirty="0" smtClean="0"/>
              <a:t> </a:t>
            </a:r>
            <a:r>
              <a:rPr lang="ru-RU" dirty="0" err="1" smtClean="0"/>
              <a:t>тренінги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однолітками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Особливості навчальної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600" b="1" dirty="0" smtClean="0">
                <a:ea typeface="Times New Roman" panose="02020603050405020304" pitchFamily="18" charset="0"/>
              </a:rPr>
              <a:t>Шкільна діяльність викликає великі труднощі, учителі відмічають пасивність і неуважність на уроках. Вдома діти виконують завдання тільки під контролем батьків, швидко настає виснаження, втрачається інтерес до предмета.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buNone/>
            </a:pPr>
            <a:endParaRPr lang="uk-UA" sz="1600" b="1" dirty="0" smtClean="0"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600" b="1" dirty="0" smtClean="0">
                <a:ea typeface="Times New Roman" panose="02020603050405020304" pitchFamily="18" charset="0"/>
              </a:rPr>
              <a:t>У шкільному віці для цих дітей характерне посилення прагнення до "творчості". Вони пишуть вірші, оповідання, вигадують історії, героями яких вони є. З'являється виборча прихильність до тих дорослих, які їх слухають і не заважають фантазуванню. Часто це бувають випадкові, малознайомі люди.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600" b="1" dirty="0" smtClean="0">
                <a:ea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1600" b="1" dirty="0" smtClean="0">
                <a:ea typeface="Times New Roman" panose="02020603050405020304" pitchFamily="18" charset="0"/>
              </a:rPr>
              <a:t>Але як і раніше відсутня потреба в активному спільному житті з дорослими, в продуктивному спілкуванні з ними. Навчання в школі не складається в провідну учбову діяльність. У будь-якому випадку потрібна спеціальна </a:t>
            </a:r>
            <a:r>
              <a:rPr lang="uk-UA" sz="1600" b="1" dirty="0" err="1" smtClean="0">
                <a:ea typeface="Times New Roman" panose="02020603050405020304" pitchFamily="18" charset="0"/>
              </a:rPr>
              <a:t>корекційна</a:t>
            </a:r>
            <a:r>
              <a:rPr lang="uk-UA" sz="1600" b="1" dirty="0" smtClean="0">
                <a:ea typeface="Times New Roman" panose="02020603050405020304" pitchFamily="18" charset="0"/>
              </a:rPr>
              <a:t> робота з формування учбової поведінки </a:t>
            </a:r>
            <a:r>
              <a:rPr lang="uk-UA" sz="1600" b="1" dirty="0" err="1" smtClean="0">
                <a:ea typeface="Times New Roman" panose="02020603050405020304" pitchFamily="18" charset="0"/>
              </a:rPr>
              <a:t>аутичної</a:t>
            </a:r>
            <a:r>
              <a:rPr lang="uk-UA" sz="1600" b="1" dirty="0" smtClean="0">
                <a:ea typeface="Times New Roman" panose="02020603050405020304" pitchFamily="18" charset="0"/>
              </a:rPr>
              <a:t> дитини, розвитку свого роду "стереотипу навчання".</a:t>
            </a:r>
            <a:endParaRPr lang="ru-RU" sz="1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Стратегії роботи з дітьми з РАС під час проведення КРЗ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Система заохочень</a:t>
            </a:r>
          </a:p>
          <a:p>
            <a:r>
              <a:rPr lang="uk-UA" dirty="0" smtClean="0"/>
              <a:t>Підказки</a:t>
            </a:r>
          </a:p>
          <a:p>
            <a:r>
              <a:rPr lang="uk-UA" dirty="0" smtClean="0"/>
              <a:t>Безпомилкове навчання</a:t>
            </a:r>
          </a:p>
          <a:p>
            <a:r>
              <a:rPr lang="uk-UA" dirty="0" smtClean="0"/>
              <a:t>Візуалізація</a:t>
            </a:r>
          </a:p>
          <a:p>
            <a:r>
              <a:rPr lang="uk-UA" dirty="0" smtClean="0"/>
              <a:t>Моделювання</a:t>
            </a:r>
          </a:p>
          <a:p>
            <a:r>
              <a:rPr lang="ru-RU" dirty="0" err="1" smtClean="0"/>
              <a:t>Мультисенсорний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endParaRPr lang="ru-RU" dirty="0" smtClean="0"/>
          </a:p>
          <a:p>
            <a:r>
              <a:rPr lang="uk-UA" dirty="0" smtClean="0"/>
              <a:t>Альтернативна і додаткова комунікація (наприклад, </a:t>
            </a:r>
            <a:r>
              <a:rPr lang="en-US" dirty="0" smtClean="0"/>
              <a:t>PECS</a:t>
            </a:r>
            <a:r>
              <a:rPr lang="uk-UA" dirty="0" smtClean="0"/>
              <a:t>)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Система заохочень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 smtClean="0">
                <a:solidFill>
                  <a:srgbClr val="01010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Введення системи заохочень під час навчання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 smtClean="0">
                <a:solidFill>
                  <a:srgbClr val="14141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Наприклад, система жетонів. Коли дитина збирає певну кількість жетонів (або, наприклад, магнітів) і потім обмінює на якийсь приз. Ми можемо видавати ці жетони, коли дитина має хорошу поведінку, демонструє свої навички або знання під час уроку, взаємодіє з іншими дітьми чи не проявляє проблемної поведінки.</a:t>
            </a:r>
            <a:endParaRPr lang="uk-UA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smtClean="0"/>
              <a:t>Безпомилкове навчання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43536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sz="4400" dirty="0" err="1" smtClean="0"/>
              <a:t>Його</a:t>
            </a:r>
            <a:r>
              <a:rPr lang="ru-RU" sz="4400" dirty="0" smtClean="0"/>
              <a:t> суть </a:t>
            </a:r>
            <a:r>
              <a:rPr lang="ru-RU" sz="4400" dirty="0" err="1" smtClean="0"/>
              <a:t>полягає</a:t>
            </a:r>
            <a:r>
              <a:rPr lang="ru-RU" sz="4400" dirty="0" smtClean="0"/>
              <a:t> в </a:t>
            </a:r>
            <a:r>
              <a:rPr lang="ru-RU" sz="4400" dirty="0" err="1" smtClean="0"/>
              <a:t>попередженні</a:t>
            </a:r>
            <a:r>
              <a:rPr lang="ru-RU" sz="4400" dirty="0" smtClean="0"/>
              <a:t> </a:t>
            </a:r>
            <a:r>
              <a:rPr lang="ru-RU" sz="4400" dirty="0" err="1" smtClean="0"/>
              <a:t>можливих</a:t>
            </a:r>
            <a:r>
              <a:rPr lang="ru-RU" sz="4400" dirty="0" smtClean="0"/>
              <a:t> </a:t>
            </a:r>
            <a:r>
              <a:rPr lang="ru-RU" sz="4400" dirty="0" err="1" smtClean="0"/>
              <a:t>помилок</a:t>
            </a:r>
            <a:r>
              <a:rPr lang="ru-RU" sz="4400" dirty="0" smtClean="0"/>
              <a:t> </a:t>
            </a:r>
            <a:r>
              <a:rPr lang="ru-RU" sz="4400" dirty="0" err="1" smtClean="0"/>
              <a:t>учня</a:t>
            </a:r>
            <a:r>
              <a:rPr lang="ru-RU" sz="4400" dirty="0" smtClean="0"/>
              <a:t>. Цей </a:t>
            </a:r>
            <a:r>
              <a:rPr lang="ru-RU" sz="4400" dirty="0" err="1" smtClean="0"/>
              <a:t>підхід</a:t>
            </a:r>
            <a:r>
              <a:rPr lang="ru-RU" sz="4400" dirty="0" smtClean="0"/>
              <a:t> </a:t>
            </a:r>
            <a:r>
              <a:rPr lang="ru-RU" sz="4400" dirty="0" err="1" smtClean="0"/>
              <a:t>допомагає</a:t>
            </a:r>
            <a:r>
              <a:rPr lang="ru-RU" sz="4400" dirty="0" smtClean="0"/>
              <a:t> </a:t>
            </a:r>
            <a:r>
              <a:rPr lang="ru-RU" sz="4400" dirty="0" err="1" smtClean="0"/>
              <a:t>дитині</a:t>
            </a:r>
            <a:r>
              <a:rPr lang="ru-RU" sz="4400" dirty="0" smtClean="0"/>
              <a:t> </a:t>
            </a:r>
            <a:r>
              <a:rPr lang="ru-RU" sz="4400" dirty="0" err="1" smtClean="0"/>
              <a:t>просуватися</a:t>
            </a:r>
            <a:r>
              <a:rPr lang="ru-RU" sz="4400" dirty="0" smtClean="0"/>
              <a:t> вперед </a:t>
            </a:r>
            <a:r>
              <a:rPr lang="ru-RU" sz="4400" dirty="0" err="1" smtClean="0"/>
              <a:t>з</a:t>
            </a:r>
            <a:r>
              <a:rPr lang="ru-RU" sz="4400" dirty="0" smtClean="0"/>
              <a:t> </a:t>
            </a:r>
            <a:r>
              <a:rPr lang="ru-RU" sz="4400" dirty="0" err="1" smtClean="0"/>
              <a:t>відчуттям</a:t>
            </a:r>
            <a:r>
              <a:rPr lang="ru-RU" sz="4400" dirty="0" smtClean="0"/>
              <a:t> </a:t>
            </a:r>
            <a:r>
              <a:rPr lang="ru-RU" sz="4400" dirty="0" err="1" smtClean="0"/>
              <a:t>успіху</a:t>
            </a:r>
            <a:r>
              <a:rPr lang="ru-RU" sz="4400" dirty="0" smtClean="0"/>
              <a:t>, </a:t>
            </a:r>
            <a:r>
              <a:rPr lang="ru-RU" sz="4400" dirty="0" err="1" smtClean="0"/>
              <a:t>вибудовуючи</a:t>
            </a:r>
            <a:r>
              <a:rPr lang="ru-RU" sz="4400" dirty="0" smtClean="0"/>
              <a:t> </a:t>
            </a:r>
            <a:r>
              <a:rPr lang="ru-RU" sz="4400" dirty="0" err="1" smtClean="0"/>
              <a:t>траєкторію</a:t>
            </a:r>
            <a:r>
              <a:rPr lang="ru-RU" sz="4400" dirty="0" smtClean="0"/>
              <a:t>, </a:t>
            </a:r>
            <a:r>
              <a:rPr lang="ru-RU" sz="4400" dirty="0" err="1" smtClean="0"/>
              <a:t>що</a:t>
            </a:r>
            <a:r>
              <a:rPr lang="ru-RU" sz="4400" dirty="0" smtClean="0"/>
              <a:t> </a:t>
            </a:r>
            <a:r>
              <a:rPr lang="ru-RU" sz="4400" dirty="0" err="1" smtClean="0"/>
              <a:t>сприяє</a:t>
            </a:r>
            <a:r>
              <a:rPr lang="ru-RU" sz="4400" dirty="0" smtClean="0"/>
              <a:t> </a:t>
            </a:r>
            <a:r>
              <a:rPr lang="ru-RU" sz="4400" dirty="0" err="1" smtClean="0"/>
              <a:t>підвищенню</a:t>
            </a:r>
            <a:r>
              <a:rPr lang="ru-RU" sz="4400" dirty="0" smtClean="0"/>
              <a:t> </a:t>
            </a:r>
            <a:r>
              <a:rPr lang="ru-RU" sz="4400" dirty="0" err="1" smtClean="0"/>
              <a:t>компетентності</a:t>
            </a:r>
            <a:r>
              <a:rPr lang="ru-RU" sz="4400" dirty="0" smtClean="0"/>
              <a:t> та </a:t>
            </a:r>
            <a:r>
              <a:rPr lang="ru-RU" sz="4400" dirty="0" err="1" smtClean="0"/>
              <a:t>мотивації</a:t>
            </a:r>
            <a:r>
              <a:rPr lang="ru-RU" sz="4400" dirty="0" smtClean="0"/>
              <a:t> до </a:t>
            </a:r>
            <a:r>
              <a:rPr lang="ru-RU" sz="4400" dirty="0" err="1" smtClean="0"/>
              <a:t>опанування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нових</a:t>
            </a:r>
            <a:r>
              <a:rPr lang="ru-RU" sz="4400" dirty="0" smtClean="0"/>
              <a:t> </a:t>
            </a:r>
            <a:r>
              <a:rPr lang="ru-RU" sz="4400" dirty="0" err="1" smtClean="0"/>
              <a:t>знань</a:t>
            </a:r>
            <a:r>
              <a:rPr lang="ru-RU" sz="4400" dirty="0" smtClean="0"/>
              <a:t> та </a:t>
            </a:r>
            <a:r>
              <a:rPr lang="ru-RU" sz="4400" dirty="0" err="1" smtClean="0"/>
              <a:t>вмінь</a:t>
            </a:r>
            <a:r>
              <a:rPr lang="ru-RU" sz="4400" dirty="0" smtClean="0"/>
              <a:t>. </a:t>
            </a:r>
          </a:p>
          <a:p>
            <a:pPr fontAlgn="base">
              <a:buNone/>
            </a:pPr>
            <a:endParaRPr lang="ru-RU" sz="4400" dirty="0" smtClean="0"/>
          </a:p>
          <a:p>
            <a:pPr fontAlgn="base"/>
            <a:r>
              <a:rPr lang="ru-RU" sz="4400" dirty="0"/>
              <a:t>Н</a:t>
            </a:r>
            <a:r>
              <a:rPr lang="ru-RU" sz="4400" dirty="0" smtClean="0"/>
              <a:t>а кожному </a:t>
            </a:r>
            <a:r>
              <a:rPr lang="ru-RU" sz="4400" dirty="0" err="1" smtClean="0"/>
              <a:t>із</a:t>
            </a:r>
            <a:r>
              <a:rPr lang="ru-RU" sz="4400" dirty="0" smtClean="0"/>
              <a:t> </a:t>
            </a:r>
            <a:r>
              <a:rPr lang="ru-RU" sz="4400" dirty="0" err="1" smtClean="0"/>
              <a:t>кроків</a:t>
            </a:r>
            <a:r>
              <a:rPr lang="ru-RU" sz="4400" dirty="0" smtClean="0"/>
              <a:t> нового </a:t>
            </a:r>
            <a:r>
              <a:rPr lang="ru-RU" sz="4400" dirty="0" err="1" smtClean="0"/>
              <a:t>завдання</a:t>
            </a:r>
            <a:r>
              <a:rPr lang="ru-RU" sz="4400" dirty="0" smtClean="0"/>
              <a:t>, педагог за </a:t>
            </a:r>
            <a:r>
              <a:rPr lang="ru-RU" sz="4400" dirty="0" err="1" smtClean="0"/>
              <a:t>необхідності</a:t>
            </a:r>
            <a:r>
              <a:rPr lang="ru-RU" sz="4400" dirty="0" smtClean="0"/>
              <a:t> </a:t>
            </a:r>
            <a:r>
              <a:rPr lang="ru-RU" sz="4400" dirty="0" err="1" smtClean="0"/>
              <a:t>підводить</a:t>
            </a:r>
            <a:r>
              <a:rPr lang="ru-RU" sz="4400" dirty="0" smtClean="0"/>
              <a:t> (</a:t>
            </a:r>
            <a:r>
              <a:rPr lang="ru-RU" sz="4400" dirty="0" err="1" smtClean="0"/>
              <a:t>підштовхує</a:t>
            </a:r>
            <a:r>
              <a:rPr lang="ru-RU" sz="4400" dirty="0" smtClean="0"/>
              <a:t>) </a:t>
            </a:r>
            <a:r>
              <a:rPr lang="ru-RU" sz="4400" dirty="0" err="1" smtClean="0"/>
              <a:t>дитину</a:t>
            </a:r>
            <a:r>
              <a:rPr lang="ru-RU" sz="4400" dirty="0" smtClean="0"/>
              <a:t> до </a:t>
            </a:r>
            <a:r>
              <a:rPr lang="ru-RU" sz="4400" dirty="0" err="1" smtClean="0"/>
              <a:t>прийняття</a:t>
            </a:r>
            <a:r>
              <a:rPr lang="ru-RU" sz="4400" dirty="0" smtClean="0"/>
              <a:t> правильного </a:t>
            </a:r>
            <a:r>
              <a:rPr lang="ru-RU" sz="4400" dirty="0" err="1" smtClean="0"/>
              <a:t>рішення</a:t>
            </a:r>
            <a:r>
              <a:rPr lang="ru-RU" sz="4400" dirty="0" smtClean="0"/>
              <a:t> </a:t>
            </a:r>
            <a:r>
              <a:rPr lang="ru-RU" sz="4400" dirty="0" err="1" smtClean="0"/>
              <a:t>чи</a:t>
            </a:r>
            <a:r>
              <a:rPr lang="ru-RU" sz="4400" dirty="0" smtClean="0"/>
              <a:t> </a:t>
            </a:r>
            <a:r>
              <a:rPr lang="ru-RU" sz="4400" dirty="0" err="1" smtClean="0"/>
              <a:t>підказує</a:t>
            </a:r>
            <a:r>
              <a:rPr lang="ru-RU" sz="4400" dirty="0" smtClean="0"/>
              <a:t>, </a:t>
            </a:r>
            <a:r>
              <a:rPr lang="ru-RU" sz="4400" dirty="0" err="1" smtClean="0"/>
              <a:t>щоб</a:t>
            </a:r>
            <a:r>
              <a:rPr lang="ru-RU" sz="4400" dirty="0" smtClean="0"/>
              <a:t> вона правильно </a:t>
            </a:r>
            <a:r>
              <a:rPr lang="ru-RU" sz="4400" dirty="0" err="1" smtClean="0"/>
              <a:t>впоралася</a:t>
            </a:r>
            <a:r>
              <a:rPr lang="ru-RU" sz="4400" dirty="0" smtClean="0"/>
              <a:t> </a:t>
            </a:r>
            <a:r>
              <a:rPr lang="ru-RU" sz="4400" dirty="0" err="1" smtClean="0"/>
              <a:t>із</a:t>
            </a:r>
            <a:r>
              <a:rPr lang="ru-RU" sz="4400" dirty="0" smtClean="0"/>
              <a:t> </a:t>
            </a:r>
            <a:r>
              <a:rPr lang="ru-RU" sz="4400" dirty="0" err="1" smtClean="0"/>
              <a:t>завданням</a:t>
            </a:r>
            <a:r>
              <a:rPr lang="ru-RU" sz="4400" dirty="0" smtClean="0"/>
              <a:t>. </a:t>
            </a:r>
            <a:r>
              <a:rPr lang="ru-RU" sz="4400" dirty="0" err="1" smtClean="0"/>
              <a:t>Такий</a:t>
            </a:r>
            <a:r>
              <a:rPr lang="ru-RU" sz="4400" dirty="0" smtClean="0"/>
              <a:t> метод </a:t>
            </a:r>
            <a:r>
              <a:rPr lang="ru-RU" sz="4400" dirty="0" err="1" smtClean="0"/>
              <a:t>дозволяє</a:t>
            </a:r>
            <a:r>
              <a:rPr lang="ru-RU" sz="4400" dirty="0" smtClean="0"/>
              <a:t> </a:t>
            </a:r>
            <a:r>
              <a:rPr lang="ru-RU" sz="4400" dirty="0" err="1" smtClean="0"/>
              <a:t>досягти</a:t>
            </a:r>
            <a:r>
              <a:rPr lang="ru-RU" sz="4400" dirty="0" smtClean="0"/>
              <a:t> </a:t>
            </a:r>
            <a:r>
              <a:rPr lang="ru-RU" sz="4400" dirty="0" err="1" smtClean="0"/>
              <a:t>успіху</a:t>
            </a:r>
            <a:r>
              <a:rPr lang="ru-RU" sz="4400" dirty="0" smtClean="0"/>
              <a:t> шляхом </a:t>
            </a:r>
            <a:r>
              <a:rPr lang="ru-RU" sz="4400" dirty="0" err="1" smtClean="0"/>
              <a:t>наслідування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й</a:t>
            </a:r>
            <a:r>
              <a:rPr lang="ru-RU" sz="4400" dirty="0" smtClean="0"/>
              <a:t> </a:t>
            </a:r>
            <a:r>
              <a:rPr lang="ru-RU" sz="4400" dirty="0" err="1" smtClean="0"/>
              <a:t>багаторазового</a:t>
            </a:r>
            <a:r>
              <a:rPr lang="ru-RU" sz="4400" dirty="0" smtClean="0"/>
              <a:t> </a:t>
            </a:r>
            <a:r>
              <a:rPr lang="ru-RU" sz="4400" dirty="0" err="1" smtClean="0"/>
              <a:t>повторення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потрібних</a:t>
            </a:r>
            <a:r>
              <a:rPr lang="ru-RU" sz="4400" dirty="0" smtClean="0"/>
              <a:t> </a:t>
            </a:r>
            <a:r>
              <a:rPr lang="ru-RU" sz="4400" dirty="0" err="1" smtClean="0"/>
              <a:t>дій</a:t>
            </a:r>
            <a:r>
              <a:rPr lang="ru-RU" sz="4400" dirty="0" smtClean="0"/>
              <a:t>, а не шляхом </a:t>
            </a:r>
            <a:r>
              <a:rPr lang="ru-RU" sz="4400" dirty="0" err="1" smtClean="0"/>
              <a:t>спроб</a:t>
            </a:r>
            <a:r>
              <a:rPr lang="ru-RU" sz="4400" dirty="0" smtClean="0"/>
              <a:t> та </a:t>
            </a:r>
            <a:r>
              <a:rPr lang="ru-RU" sz="4400" dirty="0" err="1" smtClean="0"/>
              <a:t>помилок</a:t>
            </a:r>
            <a:r>
              <a:rPr lang="ru-RU" sz="4400" dirty="0" smtClean="0"/>
              <a:t>. Педагог </a:t>
            </a:r>
            <a:r>
              <a:rPr lang="ru-RU" sz="4400" dirty="0" err="1" smtClean="0"/>
              <a:t>чекає</a:t>
            </a:r>
            <a:r>
              <a:rPr lang="ru-RU" sz="4400" dirty="0" smtClean="0"/>
              <a:t>, </a:t>
            </a:r>
            <a:r>
              <a:rPr lang="ru-RU" sz="4400" dirty="0" err="1" smtClean="0"/>
              <a:t>надаючи</a:t>
            </a:r>
            <a:r>
              <a:rPr lang="ru-RU" sz="4400" dirty="0" smtClean="0"/>
              <a:t> </a:t>
            </a:r>
            <a:r>
              <a:rPr lang="ru-RU" sz="4400" dirty="0" err="1" smtClean="0"/>
              <a:t>дитині</a:t>
            </a:r>
            <a:r>
              <a:rPr lang="ru-RU" sz="4400" dirty="0" smtClean="0"/>
              <a:t> </a:t>
            </a:r>
            <a:r>
              <a:rPr lang="ru-RU" sz="4400" dirty="0" err="1" smtClean="0"/>
              <a:t>можливість</a:t>
            </a:r>
            <a:r>
              <a:rPr lang="ru-RU" sz="4400" dirty="0" smtClean="0"/>
              <a:t> </a:t>
            </a:r>
            <a:r>
              <a:rPr lang="ru-RU" sz="4400" dirty="0" err="1" smtClean="0"/>
              <a:t>працювати</a:t>
            </a:r>
            <a:r>
              <a:rPr lang="ru-RU" sz="4400" dirty="0" smtClean="0"/>
              <a:t> </a:t>
            </a:r>
            <a:r>
              <a:rPr lang="ru-RU" sz="4400" dirty="0" err="1" smtClean="0"/>
              <a:t>самостійно</a:t>
            </a:r>
            <a:r>
              <a:rPr lang="ru-RU" sz="4400" dirty="0" smtClean="0"/>
              <a:t>. Але, </a:t>
            </a:r>
            <a:r>
              <a:rPr lang="ru-RU" sz="4400" dirty="0" err="1" smtClean="0"/>
              <a:t>якщо</a:t>
            </a:r>
            <a:r>
              <a:rPr lang="ru-RU" sz="4400" dirty="0" smtClean="0"/>
              <a:t> </a:t>
            </a:r>
            <a:r>
              <a:rPr lang="ru-RU" sz="4400" dirty="0" err="1" smtClean="0"/>
              <a:t>потрібно</a:t>
            </a:r>
            <a:r>
              <a:rPr lang="ru-RU" sz="4400" dirty="0" smtClean="0"/>
              <a:t>, </a:t>
            </a:r>
            <a:r>
              <a:rPr lang="ru-RU" sz="4400" dirty="0" err="1" smtClean="0"/>
              <a:t>пропонує</a:t>
            </a:r>
            <a:r>
              <a:rPr lang="ru-RU" sz="4400" dirty="0" smtClean="0"/>
              <a:t> свою </a:t>
            </a:r>
            <a:r>
              <a:rPr lang="ru-RU" sz="4400" dirty="0" err="1" smtClean="0"/>
              <a:t>підтримку</a:t>
            </a:r>
            <a:r>
              <a:rPr lang="ru-RU" sz="4400" dirty="0" smtClean="0"/>
              <a:t>, перш </a:t>
            </a:r>
            <a:r>
              <a:rPr lang="ru-RU" sz="4400" dirty="0" err="1" smtClean="0"/>
              <a:t>ніж</a:t>
            </a:r>
            <a:r>
              <a:rPr lang="ru-RU" sz="4400" dirty="0" smtClean="0"/>
              <a:t> вона </a:t>
            </a:r>
            <a:r>
              <a:rPr lang="ru-RU" sz="4400" dirty="0" err="1" smtClean="0"/>
              <a:t>зробить</a:t>
            </a:r>
            <a:r>
              <a:rPr lang="ru-RU" sz="4400" dirty="0" smtClean="0"/>
              <a:t> </a:t>
            </a:r>
            <a:r>
              <a:rPr lang="ru-RU" sz="4400" dirty="0" err="1" smtClean="0"/>
              <a:t>помилку</a:t>
            </a:r>
            <a:r>
              <a:rPr lang="ru-RU" sz="4400" dirty="0" smtClean="0"/>
              <a:t>.</a:t>
            </a:r>
          </a:p>
          <a:p>
            <a:pPr fontAlgn="base">
              <a:buNone/>
            </a:pPr>
            <a:r>
              <a:rPr lang="ru-RU" sz="4400" dirty="0" smtClean="0"/>
              <a:t> </a:t>
            </a:r>
          </a:p>
          <a:p>
            <a:pPr fontAlgn="base"/>
            <a:r>
              <a:rPr lang="ru-RU" sz="4400" dirty="0" err="1" smtClean="0"/>
              <a:t>Крім</a:t>
            </a:r>
            <a:r>
              <a:rPr lang="ru-RU" sz="4400" dirty="0" smtClean="0"/>
              <a:t> того, </a:t>
            </a:r>
            <a:r>
              <a:rPr lang="ru-RU" sz="4400" dirty="0" err="1" smtClean="0"/>
              <a:t>варто</a:t>
            </a:r>
            <a:r>
              <a:rPr lang="ru-RU" sz="4400" dirty="0" smtClean="0"/>
              <a:t> </a:t>
            </a:r>
            <a:r>
              <a:rPr lang="ru-RU" sz="4400" dirty="0" err="1" smtClean="0"/>
              <a:t>пам’ятати</a:t>
            </a:r>
            <a:r>
              <a:rPr lang="ru-RU" sz="4400" dirty="0" smtClean="0"/>
              <a:t>, </a:t>
            </a:r>
            <a:r>
              <a:rPr lang="ru-RU" sz="4400" dirty="0" err="1" smtClean="0"/>
              <a:t>що</a:t>
            </a:r>
            <a:r>
              <a:rPr lang="ru-RU" sz="4400" dirty="0" smtClean="0"/>
              <a:t> складне </a:t>
            </a:r>
            <a:r>
              <a:rPr lang="ru-RU" sz="4400" dirty="0" err="1" smtClean="0"/>
              <a:t>завдання</a:t>
            </a:r>
            <a:r>
              <a:rPr lang="ru-RU" sz="4400" dirty="0" smtClean="0"/>
              <a:t> не </a:t>
            </a:r>
            <a:r>
              <a:rPr lang="ru-RU" sz="4400" dirty="0" err="1" smtClean="0"/>
              <a:t>сприяє</a:t>
            </a:r>
            <a:r>
              <a:rPr lang="ru-RU" sz="4400" dirty="0" smtClean="0"/>
              <a:t> </a:t>
            </a:r>
            <a:r>
              <a:rPr lang="ru-RU" sz="4400" dirty="0" err="1" smtClean="0"/>
              <a:t>розвитку</a:t>
            </a:r>
            <a:r>
              <a:rPr lang="ru-RU" sz="4400" dirty="0" smtClean="0"/>
              <a:t> </a:t>
            </a:r>
            <a:r>
              <a:rPr lang="ru-RU" sz="4400" dirty="0" err="1" smtClean="0"/>
              <a:t>дитини</a:t>
            </a:r>
            <a:r>
              <a:rPr lang="ru-RU" sz="4400" dirty="0" smtClean="0"/>
              <a:t>. </a:t>
            </a:r>
            <a:r>
              <a:rPr lang="ru-RU" sz="4400" dirty="0" err="1" smtClean="0"/>
              <a:t>Воно</a:t>
            </a:r>
            <a:r>
              <a:rPr lang="ru-RU" sz="4400" dirty="0" smtClean="0"/>
              <a:t> </a:t>
            </a:r>
            <a:r>
              <a:rPr lang="ru-RU" sz="4400" dirty="0" err="1" smtClean="0"/>
              <a:t>має</a:t>
            </a:r>
            <a:r>
              <a:rPr lang="ru-RU" sz="4400" dirty="0" smtClean="0"/>
              <a:t> бути </a:t>
            </a:r>
            <a:r>
              <a:rPr lang="ru-RU" sz="4400" dirty="0" err="1" smtClean="0"/>
              <a:t>адекватним</a:t>
            </a:r>
            <a:r>
              <a:rPr lang="ru-RU" sz="4400" dirty="0" smtClean="0"/>
              <a:t>, таким, яке </a:t>
            </a:r>
            <a:r>
              <a:rPr lang="ru-RU" sz="4400" dirty="0" err="1" smtClean="0"/>
              <a:t>дитина</a:t>
            </a:r>
            <a:r>
              <a:rPr lang="ru-RU" sz="4400" dirty="0" smtClean="0"/>
              <a:t> </a:t>
            </a:r>
            <a:r>
              <a:rPr lang="ru-RU" sz="4400" dirty="0" err="1" smtClean="0"/>
              <a:t>спроможна</a:t>
            </a:r>
            <a:r>
              <a:rPr lang="ru-RU" sz="4400" dirty="0" smtClean="0"/>
              <a:t> </a:t>
            </a:r>
            <a:r>
              <a:rPr lang="ru-RU" sz="4400" dirty="0" err="1" smtClean="0"/>
              <a:t>виконати</a:t>
            </a:r>
            <a:r>
              <a:rPr lang="ru-RU" sz="4400" dirty="0" smtClean="0"/>
              <a:t>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Мультисенсорний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ru-RU" b="1" dirty="0" smtClean="0"/>
              <a:t>      </a:t>
            </a:r>
            <a:r>
              <a:rPr lang="ru-RU" dirty="0" err="1" smtClean="0"/>
              <a:t>Мультисенсорний</a:t>
            </a:r>
            <a:r>
              <a:rPr lang="ru-RU" dirty="0" smtClean="0"/>
              <a:t> </a:t>
            </a:r>
            <a:r>
              <a:rPr lang="ru-RU" dirty="0" err="1"/>
              <a:t>підхід</a:t>
            </a:r>
            <a:r>
              <a:rPr lang="ru-RU" dirty="0"/>
              <a:t> (</a:t>
            </a:r>
            <a:r>
              <a:rPr lang="ru-RU" dirty="0" err="1"/>
              <a:t>від</a:t>
            </a:r>
            <a:r>
              <a:rPr lang="ru-RU" dirty="0"/>
              <a:t> лат. </a:t>
            </a:r>
            <a:r>
              <a:rPr lang="en-US" dirty="0" err="1"/>
              <a:t>multum</a:t>
            </a:r>
            <a:r>
              <a:rPr lang="en-US" dirty="0"/>
              <a:t>– </a:t>
            </a:r>
            <a:r>
              <a:rPr lang="ru-RU" dirty="0" err="1"/>
              <a:t>багато</a:t>
            </a:r>
            <a:r>
              <a:rPr lang="ru-RU" dirty="0"/>
              <a:t>, </a:t>
            </a:r>
            <a:r>
              <a:rPr lang="en-US" dirty="0" err="1"/>
              <a:t>sensus</a:t>
            </a:r>
            <a:r>
              <a:rPr lang="en-US" dirty="0"/>
              <a:t>– </a:t>
            </a:r>
            <a:r>
              <a:rPr lang="ru-RU" dirty="0" err="1"/>
              <a:t>сприймання</a:t>
            </a:r>
            <a:r>
              <a:rPr lang="ru-RU" dirty="0"/>
              <a:t>, </a:t>
            </a:r>
            <a:r>
              <a:rPr lang="ru-RU" dirty="0" err="1"/>
              <a:t>відчуття</a:t>
            </a:r>
            <a:r>
              <a:rPr lang="ru-RU" dirty="0"/>
              <a:t>, </a:t>
            </a:r>
            <a:r>
              <a:rPr lang="ru-RU" dirty="0" err="1"/>
              <a:t>почуття</a:t>
            </a:r>
            <a:r>
              <a:rPr lang="ru-RU" dirty="0"/>
              <a:t>) —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опорою на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канали</a:t>
            </a:r>
            <a:r>
              <a:rPr lang="ru-RU" dirty="0"/>
              <a:t> </a:t>
            </a:r>
            <a:r>
              <a:rPr lang="ru-RU" dirty="0" err="1"/>
              <a:t>сприймання</a:t>
            </a:r>
            <a:r>
              <a:rPr lang="ru-RU" dirty="0"/>
              <a:t> кожного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чуття</a:t>
            </a:r>
            <a:r>
              <a:rPr lang="ru-RU" dirty="0"/>
              <a:t> (слуху, </a:t>
            </a:r>
            <a:r>
              <a:rPr lang="ru-RU" dirty="0" err="1"/>
              <a:t>зору</a:t>
            </a:r>
            <a:r>
              <a:rPr lang="ru-RU" dirty="0"/>
              <a:t>, </a:t>
            </a:r>
            <a:r>
              <a:rPr lang="ru-RU" dirty="0" err="1"/>
              <a:t>дотику</a:t>
            </a:r>
            <a:r>
              <a:rPr lang="ru-RU" dirty="0"/>
              <a:t>, нюху, смаку),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ефективному</a:t>
            </a:r>
            <a:r>
              <a:rPr lang="ru-RU" dirty="0"/>
              <a:t> </a:t>
            </a:r>
            <a:r>
              <a:rPr lang="ru-RU" dirty="0" err="1"/>
              <a:t>засвоєнню</a:t>
            </a:r>
            <a:r>
              <a:rPr lang="ru-RU" dirty="0"/>
              <a:t> нового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Візуалізація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14141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Візуалізація – це конкретизація вимоги до дитини і наші очікування від її поведінки: наприклад, що вона на уроці буде сидіти, піднімати руку, якщо хоче щось сказати чи хоче перерву.</a:t>
            </a:r>
            <a:endParaRPr lang="uk-UA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14141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Потрібно розмістити в полі зору дитини, </a:t>
            </a:r>
            <a:r>
              <a:rPr lang="uk-UA" dirty="0" err="1" smtClean="0">
                <a:solidFill>
                  <a:srgbClr val="14141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такимм</a:t>
            </a:r>
            <a:r>
              <a:rPr lang="uk-UA" dirty="0" smtClean="0">
                <a:solidFill>
                  <a:srgbClr val="14141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чином ми надаємо їй підказку і допомогу, щоб вона не забувала про правила. Якщо ж треба нагадати, завжди краще підійти й вказати на відповідне зображення або написане текстом правило.</a:t>
            </a:r>
            <a:endParaRPr lang="uk-UA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Моделювання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600" dirty="0" smtClean="0">
                <a:solidFill>
                  <a:srgbClr val="14141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Ми моделюємо прямо на собі, як в рольовій грі, як ми хочемо, щоби дитина поводилася. Не пояснюємо словесно, а показуємо. Тому що після кількох слів пояснень дитина виключається. Ми кажемо: </a:t>
            </a:r>
            <a:r>
              <a:rPr lang="uk-UA" sz="2600" dirty="0" err="1" smtClean="0">
                <a:solidFill>
                  <a:srgbClr val="01010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“Треба</a:t>
            </a:r>
            <a:r>
              <a:rPr lang="uk-UA" sz="2600" dirty="0" smtClean="0">
                <a:solidFill>
                  <a:srgbClr val="01010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піднімати руку ось </a:t>
            </a:r>
            <a:r>
              <a:rPr lang="uk-UA" sz="2600" dirty="0" err="1" smtClean="0">
                <a:solidFill>
                  <a:srgbClr val="01010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так”</a:t>
            </a:r>
            <a:r>
              <a:rPr lang="uk-UA" sz="2600" dirty="0" smtClean="0">
                <a:solidFill>
                  <a:srgbClr val="01010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600" dirty="0" smtClean="0">
                <a:solidFill>
                  <a:srgbClr val="14141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– і показуємо, як це робити. Потім просимо: </a:t>
            </a:r>
            <a:r>
              <a:rPr lang="uk-UA" sz="2600" dirty="0" err="1" smtClean="0">
                <a:solidFill>
                  <a:srgbClr val="01010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“Покажи</a:t>
            </a:r>
            <a:r>
              <a:rPr lang="uk-UA" sz="2600" dirty="0" smtClean="0">
                <a:solidFill>
                  <a:srgbClr val="01010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як ти будеш піднімати </a:t>
            </a:r>
            <a:r>
              <a:rPr lang="uk-UA" sz="2600" dirty="0" err="1" smtClean="0">
                <a:solidFill>
                  <a:srgbClr val="01010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руку”</a:t>
            </a:r>
            <a:r>
              <a:rPr lang="uk-UA" sz="2600" dirty="0" smtClean="0">
                <a:solidFill>
                  <a:srgbClr val="14141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sz="2600" dirty="0" smtClean="0">
                <a:solidFill>
                  <a:srgbClr val="01010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600" dirty="0" smtClean="0">
                <a:solidFill>
                  <a:srgbClr val="14141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і дитина з нашою допомогою піднімає руку. Так ми формуємо в дитини нову поведінку. Паралельно можемо додати це до візуальних правил.</a:t>
            </a:r>
            <a:endParaRPr lang="uk-UA" sz="2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928670"/>
            <a:ext cx="72152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PECS – </a:t>
            </a:r>
            <a:r>
              <a:rPr lang="ru-RU" sz="2400" dirty="0" smtClean="0"/>
              <a:t>система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спілкуванню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ґрунтується</a:t>
            </a:r>
            <a:r>
              <a:rPr lang="ru-RU" sz="2400" dirty="0" smtClean="0"/>
              <a:t> на законах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поведінки</a:t>
            </a:r>
            <a:r>
              <a:rPr lang="ru-RU" sz="2400" dirty="0" smtClean="0"/>
              <a:t> та принципах </a:t>
            </a:r>
            <a:r>
              <a:rPr lang="ru-RU" sz="2400" dirty="0" err="1" smtClean="0"/>
              <a:t>гуманізму</a:t>
            </a:r>
            <a:r>
              <a:rPr lang="ru-RU" sz="2400" dirty="0" smtClean="0"/>
              <a:t>, метою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ініціативи</a:t>
            </a:r>
            <a:r>
              <a:rPr lang="ru-RU" sz="2400" dirty="0" smtClean="0"/>
              <a:t> у </a:t>
            </a:r>
            <a:r>
              <a:rPr lang="ru-RU" sz="2400" dirty="0" err="1" smtClean="0"/>
              <a:t>спілкуванні</a:t>
            </a:r>
            <a:r>
              <a:rPr lang="ru-RU" sz="2400" dirty="0" smtClean="0"/>
              <a:t>, </a:t>
            </a:r>
            <a:r>
              <a:rPr lang="ru-RU" sz="2400" dirty="0" err="1" smtClean="0"/>
              <a:t>опредмеченість</a:t>
            </a:r>
            <a:r>
              <a:rPr lang="ru-RU" sz="2400" dirty="0" smtClean="0"/>
              <a:t> потреб, </a:t>
            </a:r>
            <a:r>
              <a:rPr lang="ru-RU" sz="2400" dirty="0" err="1" smtClean="0"/>
              <a:t>комунікативного</a:t>
            </a:r>
            <a:r>
              <a:rPr lang="ru-RU" sz="2400" dirty="0" smtClean="0"/>
              <a:t> мотиву та вербального знаку для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мотиву.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Система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  <a:r>
              <a:rPr lang="ru-RU" sz="2400" dirty="0" err="1" smtClean="0"/>
              <a:t>карток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використовуватися</a:t>
            </a:r>
            <a:r>
              <a:rPr lang="ru-RU" sz="2400" dirty="0" smtClean="0"/>
              <a:t> як альтернативна форма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(для </a:t>
            </a:r>
            <a:r>
              <a:rPr lang="ru-RU" sz="2400" dirty="0" err="1" smtClean="0"/>
              <a:t>дітей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говорити</a:t>
            </a:r>
            <a:r>
              <a:rPr lang="ru-RU" sz="2400" dirty="0" smtClean="0"/>
              <a:t>, </a:t>
            </a:r>
            <a:r>
              <a:rPr lang="ru-RU" sz="2400" dirty="0" err="1" smtClean="0"/>
              <a:t>з</a:t>
            </a:r>
            <a:r>
              <a:rPr lang="ru-RU" sz="2400" dirty="0" smtClean="0"/>
              <a:t> тяжкими </a:t>
            </a:r>
            <a:r>
              <a:rPr lang="ru-RU" sz="2400" dirty="0" err="1" smtClean="0"/>
              <a:t>порушеннями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), як </a:t>
            </a:r>
            <a:r>
              <a:rPr lang="ru-RU" sz="2400" dirty="0" err="1" smtClean="0"/>
              <a:t>додатковий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засіб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(для </a:t>
            </a:r>
            <a:r>
              <a:rPr lang="ru-RU" sz="2400" dirty="0" err="1" smtClean="0"/>
              <a:t>дітей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володіють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обмеженими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вербальними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навичками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Розлади </a:t>
            </a:r>
            <a:r>
              <a:rPr lang="uk-UA" dirty="0" err="1" smtClean="0"/>
              <a:t>аутистичного</a:t>
            </a:r>
            <a:r>
              <a:rPr lang="uk-UA" dirty="0" smtClean="0"/>
              <a:t> спектру (РАС)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Це комплекс розладів розвитку нервової системи, які спричинені поєднанням генетичних та екзогенних факторів.</a:t>
            </a:r>
          </a:p>
          <a:p>
            <a:pPr algn="just"/>
            <a:endParaRPr lang="uk-UA" dirty="0"/>
          </a:p>
          <a:p>
            <a:pPr algn="just">
              <a:buNone/>
            </a:pPr>
            <a:r>
              <a:rPr lang="uk-UA" dirty="0" smtClean="0"/>
              <a:t>Порушується: когнітивний розвиток</a:t>
            </a:r>
          </a:p>
          <a:p>
            <a:pPr algn="just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мовленнєвий розвиток</a:t>
            </a:r>
          </a:p>
          <a:p>
            <a:pPr algn="just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соціальний розвиток</a:t>
            </a:r>
          </a:p>
          <a:p>
            <a:pPr algn="just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моторний розвиток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Тріада симптомів РАС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1928826"/>
          </a:xfrm>
        </p:spPr>
        <p:txBody>
          <a:bodyPr/>
          <a:lstStyle/>
          <a:p>
            <a:r>
              <a:rPr lang="uk-UA" dirty="0" err="1" smtClean="0"/>
              <a:t>Дисфункція</a:t>
            </a:r>
            <a:r>
              <a:rPr lang="uk-UA" dirty="0" smtClean="0"/>
              <a:t> соціальної взаємодії</a:t>
            </a:r>
          </a:p>
          <a:p>
            <a:r>
              <a:rPr lang="uk-UA" dirty="0" err="1" smtClean="0"/>
              <a:t>Дисфункція</a:t>
            </a:r>
            <a:r>
              <a:rPr lang="uk-UA" dirty="0" smtClean="0"/>
              <a:t> комунікативної взаємодії</a:t>
            </a:r>
          </a:p>
          <a:p>
            <a:r>
              <a:rPr lang="uk-UA" dirty="0" smtClean="0"/>
              <a:t>Стереотипії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порушення мовлення при РАС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Порушення комунікативної поведінки</a:t>
            </a:r>
          </a:p>
          <a:p>
            <a:r>
              <a:rPr lang="uk-UA" sz="2400" dirty="0" smtClean="0"/>
              <a:t>Порушення рецептивного мовлення (порушення розуміння)</a:t>
            </a:r>
          </a:p>
          <a:p>
            <a:r>
              <a:rPr lang="uk-UA" sz="2400" dirty="0" smtClean="0"/>
              <a:t>Специфічні особливості лексико-семантичного компоненту мовлення</a:t>
            </a:r>
          </a:p>
          <a:p>
            <a:r>
              <a:rPr lang="uk-UA" sz="2400" dirty="0" smtClean="0"/>
              <a:t>Порушення прагматичної сторони мовлення (використання мовлення відповідно до ситуації, для досягнення результату)</a:t>
            </a:r>
          </a:p>
          <a:p>
            <a:r>
              <a:rPr lang="uk-UA" sz="2400" dirty="0" smtClean="0"/>
              <a:t>Порушення процесу узагальнення та генералізації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Типи дітей з РАС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Діти з тяжкими порушеннями комунікації та відстороненням</a:t>
            </a:r>
          </a:p>
          <a:p>
            <a:r>
              <a:rPr lang="uk-UA" dirty="0" smtClean="0"/>
              <a:t>Діти з помірними проблемами комунікативної поведінки та </a:t>
            </a:r>
            <a:r>
              <a:rPr lang="uk-UA" dirty="0" err="1" smtClean="0"/>
              <a:t>стереотипіями</a:t>
            </a:r>
            <a:endParaRPr lang="uk-UA" dirty="0" smtClean="0"/>
          </a:p>
          <a:p>
            <a:r>
              <a:rPr lang="uk-UA" dirty="0" smtClean="0"/>
              <a:t>Діти з порушенням меж взаємодії та нерівномірного розвитку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/>
              <a:t>Особливості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формування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комунікативних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навичок</a:t>
            </a:r>
            <a:r>
              <a:rPr lang="ru-RU" sz="3600" dirty="0" smtClean="0"/>
              <a:t> у </a:t>
            </a:r>
            <a:r>
              <a:rPr lang="ru-RU" sz="3600" dirty="0" err="1" smtClean="0"/>
              <a:t>дітей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РАС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err="1" smtClean="0"/>
              <a:t>Комунікація</a:t>
            </a:r>
            <a:r>
              <a:rPr lang="ru-RU" sz="2000" dirty="0" smtClean="0"/>
              <a:t> (</a:t>
            </a:r>
            <a:r>
              <a:rPr lang="ru-RU" sz="2000" dirty="0" err="1" smtClean="0"/>
              <a:t>спілкування</a:t>
            </a:r>
            <a:r>
              <a:rPr lang="ru-RU" sz="2000" dirty="0" smtClean="0"/>
              <a:t>) – </a:t>
            </a:r>
            <a:r>
              <a:rPr lang="ru-RU" sz="2000" dirty="0" err="1" smtClean="0"/>
              <a:t>взаємодія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людей, </a:t>
            </a:r>
            <a:r>
              <a:rPr lang="ru-RU" sz="2000" dirty="0" err="1" smtClean="0"/>
              <a:t>спрямована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узгодження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об’єднання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зусиль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метою </a:t>
            </a:r>
            <a:r>
              <a:rPr lang="ru-RU" sz="2000" dirty="0" err="1" smtClean="0"/>
              <a:t>налагодження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стосунків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досягнення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загального</a:t>
            </a:r>
            <a:r>
              <a:rPr lang="ru-RU" sz="2000" dirty="0" smtClean="0"/>
              <a:t> результату. </a:t>
            </a:r>
          </a:p>
          <a:p>
            <a:pPr>
              <a:buNone/>
            </a:pPr>
            <a:r>
              <a:rPr lang="ru-RU" sz="2000" dirty="0" err="1" smtClean="0"/>
              <a:t>Функції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комунікації</a:t>
            </a:r>
            <a:r>
              <a:rPr lang="ru-RU" sz="2000" dirty="0" smtClean="0"/>
              <a:t>: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Контактна </a:t>
            </a:r>
          </a:p>
          <a:p>
            <a:pPr marL="457200" indent="-457200">
              <a:buAutoNum type="arabicPeriod"/>
            </a:pPr>
            <a:r>
              <a:rPr lang="ru-RU" sz="2000" dirty="0" err="1" smtClean="0"/>
              <a:t>Спонукальна</a:t>
            </a:r>
            <a:r>
              <a:rPr lang="ru-RU" sz="2000" dirty="0" smtClean="0"/>
              <a:t> </a:t>
            </a:r>
          </a:p>
          <a:p>
            <a:pPr marL="457200" indent="-457200">
              <a:buAutoNum type="arabicPeriod"/>
            </a:pPr>
            <a:r>
              <a:rPr lang="ru-RU" sz="2000" dirty="0" err="1" smtClean="0"/>
              <a:t>Інформаційна</a:t>
            </a:r>
            <a:r>
              <a:rPr lang="ru-RU" sz="2000" dirty="0" smtClean="0"/>
              <a:t> </a:t>
            </a:r>
          </a:p>
          <a:p>
            <a:pPr marL="457200" indent="-457200">
              <a:buAutoNum type="arabicPeriod"/>
            </a:pPr>
            <a:r>
              <a:rPr lang="ru-RU" sz="2000" dirty="0" err="1" smtClean="0"/>
              <a:t>Координаційна</a:t>
            </a:r>
            <a:r>
              <a:rPr lang="ru-RU" sz="2000" dirty="0" smtClean="0"/>
              <a:t> </a:t>
            </a:r>
          </a:p>
          <a:p>
            <a:pPr marL="457200" indent="-457200">
              <a:buAutoNum type="arabicPeriod"/>
            </a:pPr>
            <a:r>
              <a:rPr lang="ru-RU" sz="2000" dirty="0" err="1" smtClean="0"/>
              <a:t>Розуміння</a:t>
            </a:r>
            <a:r>
              <a:rPr lang="ru-RU" sz="2000" dirty="0" smtClean="0"/>
              <a:t>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 </a:t>
            </a:r>
            <a:r>
              <a:rPr lang="ru-RU" sz="2000" dirty="0" err="1" smtClean="0"/>
              <a:t>Емотивна</a:t>
            </a:r>
            <a:r>
              <a:rPr lang="ru-RU" sz="2000" dirty="0" smtClean="0"/>
              <a:t> </a:t>
            </a:r>
          </a:p>
          <a:p>
            <a:pPr marL="457200" indent="-457200">
              <a:buAutoNum type="arabicPeriod"/>
            </a:pPr>
            <a:r>
              <a:rPr lang="ru-RU" sz="2000" dirty="0" err="1" smtClean="0"/>
              <a:t>Налагодження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стосунків</a:t>
            </a:r>
            <a:r>
              <a:rPr lang="ru-RU" sz="2000" dirty="0" smtClean="0"/>
              <a:t> </a:t>
            </a:r>
          </a:p>
          <a:p>
            <a:pPr marL="457200" indent="-457200">
              <a:buAutoNum type="arabicPeriod"/>
            </a:pPr>
            <a:r>
              <a:rPr lang="ru-RU" sz="2000" dirty="0" err="1" smtClean="0"/>
              <a:t>Здійснення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впливу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Ознаки порушення комунікативної поведінки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 </a:t>
            </a:r>
            <a:r>
              <a:rPr lang="ru-RU" sz="2200" dirty="0" err="1" smtClean="0"/>
              <a:t>Відсутня</a:t>
            </a:r>
            <a:r>
              <a:rPr lang="ru-RU" sz="2200" dirty="0" smtClean="0"/>
              <a:t> </a:t>
            </a:r>
            <a:r>
              <a:rPr lang="ru-RU" sz="2200" dirty="0" err="1" smtClean="0"/>
              <a:t>чи</a:t>
            </a:r>
            <a:r>
              <a:rPr lang="ru-RU" sz="2200" dirty="0" smtClean="0"/>
              <a:t> </a:t>
            </a:r>
            <a:r>
              <a:rPr lang="ru-RU" sz="2200" dirty="0" err="1" smtClean="0"/>
              <a:t>слабка</a:t>
            </a:r>
            <a:r>
              <a:rPr lang="ru-RU" sz="2200" dirty="0" smtClean="0"/>
              <a:t> </a:t>
            </a:r>
            <a:r>
              <a:rPr lang="ru-RU" sz="2200" dirty="0" err="1" smtClean="0"/>
              <a:t>спільна</a:t>
            </a:r>
            <a:r>
              <a:rPr lang="ru-RU" sz="2200" dirty="0" smtClean="0"/>
              <a:t> </a:t>
            </a:r>
            <a:r>
              <a:rPr lang="ru-RU" sz="2200" dirty="0" err="1" smtClean="0"/>
              <a:t>увага</a:t>
            </a:r>
            <a:r>
              <a:rPr lang="ru-RU" sz="2200" dirty="0" smtClean="0"/>
              <a:t> </a:t>
            </a:r>
          </a:p>
          <a:p>
            <a:r>
              <a:rPr lang="ru-RU" sz="2200" dirty="0" smtClean="0"/>
              <a:t> </a:t>
            </a:r>
            <a:r>
              <a:rPr lang="ru-RU" sz="2200" dirty="0" err="1" smtClean="0"/>
              <a:t>Відсутній</a:t>
            </a:r>
            <a:r>
              <a:rPr lang="ru-RU" sz="2200" dirty="0" smtClean="0"/>
              <a:t> </a:t>
            </a:r>
            <a:r>
              <a:rPr lang="ru-RU" sz="2200" dirty="0" err="1" smtClean="0"/>
              <a:t>чи</a:t>
            </a:r>
            <a:r>
              <a:rPr lang="ru-RU" sz="2200" dirty="0" smtClean="0"/>
              <a:t> </a:t>
            </a:r>
            <a:r>
              <a:rPr lang="ru-RU" sz="2200" dirty="0" err="1" smtClean="0"/>
              <a:t>слабкий</a:t>
            </a:r>
            <a:r>
              <a:rPr lang="ru-RU" sz="2200" dirty="0" smtClean="0"/>
              <a:t> </a:t>
            </a:r>
            <a:r>
              <a:rPr lang="ru-RU" sz="2200" dirty="0" err="1" smtClean="0"/>
              <a:t>комунікативний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погляд</a:t>
            </a:r>
            <a:r>
              <a:rPr lang="ru-RU" sz="2200" dirty="0" smtClean="0"/>
              <a:t> у </a:t>
            </a:r>
            <a:r>
              <a:rPr lang="ru-RU" sz="2200" dirty="0" err="1" smtClean="0"/>
              <a:t>вічі</a:t>
            </a:r>
            <a:r>
              <a:rPr lang="ru-RU" sz="2200" dirty="0" smtClean="0"/>
              <a:t> </a:t>
            </a:r>
          </a:p>
          <a:p>
            <a:r>
              <a:rPr lang="ru-RU" sz="2200" dirty="0" smtClean="0"/>
              <a:t> </a:t>
            </a:r>
            <a:r>
              <a:rPr lang="ru-RU" sz="2200" dirty="0" err="1" smtClean="0"/>
              <a:t>Дитина</a:t>
            </a:r>
            <a:r>
              <a:rPr lang="ru-RU" sz="2200" dirty="0" smtClean="0"/>
              <a:t> не </a:t>
            </a:r>
            <a:r>
              <a:rPr lang="ru-RU" sz="2200" dirty="0" err="1" smtClean="0"/>
              <a:t>використовує</a:t>
            </a:r>
            <a:r>
              <a:rPr lang="ru-RU" sz="2200" dirty="0" smtClean="0"/>
              <a:t> </a:t>
            </a:r>
            <a:r>
              <a:rPr lang="ru-RU" sz="2200" dirty="0" err="1" smtClean="0"/>
              <a:t>жестів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мімічних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виразів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спілкування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убогий репертуар </a:t>
            </a:r>
          </a:p>
          <a:p>
            <a:r>
              <a:rPr lang="ru-RU" sz="2200" dirty="0" smtClean="0"/>
              <a:t> </a:t>
            </a:r>
            <a:r>
              <a:rPr lang="ru-RU" sz="2200" dirty="0" err="1" smtClean="0"/>
              <a:t>Дитина</a:t>
            </a:r>
            <a:r>
              <a:rPr lang="ru-RU" sz="2200" dirty="0" smtClean="0"/>
              <a:t> </a:t>
            </a:r>
            <a:r>
              <a:rPr lang="ru-RU" sz="2200" dirty="0" err="1" smtClean="0"/>
              <a:t>соціально</a:t>
            </a:r>
            <a:r>
              <a:rPr lang="ru-RU" sz="2200" dirty="0" smtClean="0"/>
              <a:t> </a:t>
            </a:r>
            <a:r>
              <a:rPr lang="ru-RU" sz="2200" dirty="0" err="1" smtClean="0"/>
              <a:t>неадекватним</a:t>
            </a:r>
            <a:r>
              <a:rPr lang="ru-RU" sz="2200" dirty="0" smtClean="0"/>
              <a:t> способом </a:t>
            </a:r>
            <a:r>
              <a:rPr lang="ru-RU" sz="2200" dirty="0" err="1" smtClean="0"/>
              <a:t>намагається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звернути</a:t>
            </a:r>
            <a:r>
              <a:rPr lang="ru-RU" sz="2200" dirty="0" smtClean="0"/>
              <a:t> на себе </a:t>
            </a:r>
            <a:r>
              <a:rPr lang="ru-RU" sz="2200" dirty="0" err="1" smtClean="0"/>
              <a:t>увагу</a:t>
            </a:r>
            <a:r>
              <a:rPr lang="ru-RU" sz="2200" dirty="0" smtClean="0"/>
              <a:t> </a:t>
            </a:r>
          </a:p>
          <a:p>
            <a:r>
              <a:rPr lang="ru-RU" sz="2200" dirty="0" smtClean="0"/>
              <a:t> </a:t>
            </a:r>
            <a:r>
              <a:rPr lang="ru-RU" sz="2200" dirty="0" err="1" smtClean="0"/>
              <a:t>Дитина</a:t>
            </a:r>
            <a:r>
              <a:rPr lang="ru-RU" sz="2200" dirty="0" smtClean="0"/>
              <a:t> не </a:t>
            </a:r>
            <a:r>
              <a:rPr lang="ru-RU" sz="2200" dirty="0" err="1" smtClean="0"/>
              <a:t>коментує</a:t>
            </a:r>
            <a:r>
              <a:rPr lang="ru-RU" sz="2200" dirty="0" smtClean="0"/>
              <a:t> </a:t>
            </a:r>
            <a:r>
              <a:rPr lang="ru-RU" sz="2200" dirty="0" err="1" smtClean="0"/>
              <a:t>події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відбуваються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навколо</a:t>
            </a:r>
            <a:r>
              <a:rPr lang="ru-RU" sz="2200" dirty="0" smtClean="0"/>
              <a:t>, </a:t>
            </a:r>
            <a:r>
              <a:rPr lang="ru-RU" sz="2200" dirty="0" err="1" smtClean="0"/>
              <a:t>не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може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розказати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відбулося</a:t>
            </a:r>
            <a:r>
              <a:rPr lang="ru-RU" sz="2200" dirty="0" smtClean="0"/>
              <a:t> </a:t>
            </a:r>
            <a:r>
              <a:rPr lang="ru-RU" sz="2200" dirty="0" err="1" smtClean="0"/>
              <a:t>раніше</a:t>
            </a:r>
            <a:r>
              <a:rPr lang="ru-RU" sz="2200" dirty="0" smtClean="0"/>
              <a:t> </a:t>
            </a:r>
          </a:p>
          <a:p>
            <a:r>
              <a:rPr lang="ru-RU" sz="2200" dirty="0" smtClean="0"/>
              <a:t> </a:t>
            </a:r>
            <a:r>
              <a:rPr lang="ru-RU" sz="2200" dirty="0" err="1" smtClean="0"/>
              <a:t>Дитина</a:t>
            </a:r>
            <a:r>
              <a:rPr lang="ru-RU" sz="2200" dirty="0" smtClean="0"/>
              <a:t> не ставить </a:t>
            </a:r>
            <a:r>
              <a:rPr lang="ru-RU" sz="2200" dirty="0" err="1" smtClean="0"/>
              <a:t>питання</a:t>
            </a:r>
            <a:r>
              <a:rPr lang="ru-RU" sz="2200" dirty="0" smtClean="0"/>
              <a:t> про </a:t>
            </a:r>
            <a:r>
              <a:rPr lang="ru-RU" sz="2200" dirty="0" err="1" smtClean="0"/>
              <a:t>поведінку</a:t>
            </a:r>
            <a:r>
              <a:rPr lang="ru-RU" sz="2200" dirty="0" smtClean="0"/>
              <a:t> </a:t>
            </a:r>
            <a:r>
              <a:rPr lang="ru-RU" sz="2200" dirty="0" err="1" smtClean="0"/>
              <a:t>інших</a:t>
            </a:r>
            <a:r>
              <a:rPr lang="ru-RU" sz="2200" dirty="0" smtClean="0"/>
              <a:t> людей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ставить </a:t>
            </a:r>
            <a:r>
              <a:rPr lang="ru-RU" sz="2200" dirty="0" err="1" smtClean="0"/>
              <a:t>одні</a:t>
            </a:r>
            <a:r>
              <a:rPr lang="ru-RU" sz="2200" dirty="0" smtClean="0"/>
              <a:t> </a:t>
            </a:r>
            <a:r>
              <a:rPr lang="ru-RU" sz="2200" dirty="0" err="1" smtClean="0"/>
              <a:t>й</a:t>
            </a:r>
            <a:r>
              <a:rPr lang="ru-RU" sz="2200" dirty="0" smtClean="0"/>
              <a:t> </a:t>
            </a:r>
            <a:r>
              <a:rPr lang="ru-RU" sz="2200" dirty="0" err="1" smtClean="0"/>
              <a:t>ті</a:t>
            </a:r>
            <a:r>
              <a:rPr lang="ru-RU" sz="2200" dirty="0" smtClean="0"/>
              <a:t> </a:t>
            </a:r>
            <a:r>
              <a:rPr lang="ru-RU" sz="2200" dirty="0" err="1" smtClean="0"/>
              <a:t>самі</a:t>
            </a:r>
            <a:r>
              <a:rPr lang="ru-RU" sz="2200" dirty="0" smtClean="0"/>
              <a:t> </a:t>
            </a:r>
            <a:r>
              <a:rPr lang="ru-RU" sz="2200" dirty="0" err="1" smtClean="0"/>
              <a:t>питання</a:t>
            </a:r>
            <a:r>
              <a:rPr lang="ru-RU" sz="2200" dirty="0" smtClean="0"/>
              <a:t> </a:t>
            </a:r>
          </a:p>
          <a:p>
            <a:r>
              <a:rPr lang="ru-RU" sz="2200" dirty="0" smtClean="0"/>
              <a:t> У </a:t>
            </a:r>
            <a:r>
              <a:rPr lang="ru-RU" sz="2200" dirty="0" err="1" smtClean="0"/>
              <a:t>дитини</a:t>
            </a:r>
            <a:r>
              <a:rPr lang="ru-RU" sz="2200" dirty="0" smtClean="0"/>
              <a:t> </a:t>
            </a:r>
            <a:r>
              <a:rPr lang="ru-RU" sz="2200" dirty="0" err="1" smtClean="0"/>
              <a:t>виникають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труднощі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висловлюванням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своїх</a:t>
            </a:r>
            <a:r>
              <a:rPr lang="ru-RU" sz="2200" dirty="0" smtClean="0"/>
              <a:t> потреб</a:t>
            </a:r>
            <a:endParaRPr lang="ru-RU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dirty="0" smtClean="0"/>
              <a:t>Етапи формування комунікативних навичок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 </a:t>
            </a:r>
            <a:r>
              <a:rPr lang="ru-RU" sz="2400" dirty="0" err="1" smtClean="0"/>
              <a:t>Елементарні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навички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Комунікативний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погляд</a:t>
            </a:r>
            <a:r>
              <a:rPr lang="ru-RU" sz="2400" dirty="0" smtClean="0"/>
              <a:t> </a:t>
            </a:r>
          </a:p>
          <a:p>
            <a:r>
              <a:rPr lang="ru-RU" sz="2400" dirty="0"/>
              <a:t> </a:t>
            </a:r>
            <a:r>
              <a:rPr lang="ru-RU" sz="2400" dirty="0" err="1" smtClean="0"/>
              <a:t>Спільна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увага</a:t>
            </a:r>
            <a:r>
              <a:rPr lang="ru-RU" sz="2400" dirty="0" smtClean="0"/>
              <a:t>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Жест «Дай»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Вказівний</a:t>
            </a:r>
            <a:r>
              <a:rPr lang="ru-RU" sz="2400" dirty="0" smtClean="0"/>
              <a:t> жест 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Відповіді</a:t>
            </a:r>
            <a:r>
              <a:rPr lang="ru-RU" sz="2400" dirty="0" smtClean="0"/>
              <a:t> «Так», «</a:t>
            </a:r>
            <a:r>
              <a:rPr lang="ru-RU" sz="2400" dirty="0" err="1" smtClean="0"/>
              <a:t>Ні</a:t>
            </a:r>
            <a:r>
              <a:rPr lang="ru-RU" sz="2400" dirty="0" smtClean="0"/>
              <a:t>» </a:t>
            </a:r>
          </a:p>
          <a:p>
            <a:r>
              <a:rPr lang="ru-RU" sz="2400" dirty="0"/>
              <a:t> </a:t>
            </a:r>
            <a:r>
              <a:rPr lang="ru-RU" sz="2400" dirty="0" err="1" smtClean="0"/>
              <a:t>Дії</a:t>
            </a:r>
            <a:r>
              <a:rPr lang="ru-RU" sz="2400" dirty="0" smtClean="0"/>
              <a:t> </a:t>
            </a:r>
            <a:r>
              <a:rPr lang="ru-RU" sz="2400" dirty="0" err="1" smtClean="0"/>
              <a:t>почерзі</a:t>
            </a:r>
            <a:r>
              <a:rPr lang="ru-RU" sz="2400" dirty="0" smtClean="0"/>
              <a:t> </a:t>
            </a:r>
          </a:p>
          <a:p>
            <a:r>
              <a:rPr lang="ru-RU" sz="2400" dirty="0"/>
              <a:t> </a:t>
            </a:r>
            <a:r>
              <a:rPr lang="ru-RU" sz="2400" dirty="0" err="1" smtClean="0"/>
              <a:t>Прохання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допомогу</a:t>
            </a:r>
            <a:r>
              <a:rPr lang="ru-RU" sz="2400" dirty="0" smtClean="0"/>
              <a:t> </a:t>
            </a:r>
          </a:p>
          <a:p>
            <a:r>
              <a:rPr lang="ru-RU" sz="2400" dirty="0"/>
              <a:t> </a:t>
            </a:r>
            <a:r>
              <a:rPr lang="ru-RU" sz="2400" dirty="0" err="1" smtClean="0"/>
              <a:t>Прохання</a:t>
            </a:r>
            <a:r>
              <a:rPr lang="ru-RU" sz="2400" dirty="0" smtClean="0"/>
              <a:t> про перерву </a:t>
            </a:r>
          </a:p>
          <a:p>
            <a:r>
              <a:rPr lang="ru-RU" sz="2400" dirty="0"/>
              <a:t> </a:t>
            </a:r>
            <a:r>
              <a:rPr lang="ru-RU" sz="2400" dirty="0" err="1" smtClean="0"/>
              <a:t>Альтернативні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комунікації</a:t>
            </a:r>
            <a:r>
              <a:rPr lang="ru-RU" sz="2400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Етапи формування комунікативних навичок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розмови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Вітання</a:t>
            </a:r>
            <a:r>
              <a:rPr lang="ru-RU" dirty="0" smtClean="0"/>
              <a:t>/</a:t>
            </a:r>
            <a:r>
              <a:rPr lang="ru-RU" dirty="0" err="1" smtClean="0"/>
              <a:t>прощання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Коментування</a:t>
            </a:r>
            <a:r>
              <a:rPr lang="ru-RU" dirty="0" smtClean="0"/>
              <a:t>, </a:t>
            </a:r>
            <a:r>
              <a:rPr lang="ru-RU" dirty="0" err="1" smtClean="0"/>
              <a:t>повідомлення</a:t>
            </a:r>
            <a:r>
              <a:rPr lang="ru-RU" dirty="0" smtClean="0"/>
              <a:t> про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на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r>
              <a:rPr lang="ru-RU" dirty="0" err="1" smtClean="0"/>
              <a:t>Виправлення</a:t>
            </a:r>
            <a:r>
              <a:rPr lang="ru-RU" dirty="0" smtClean="0"/>
              <a:t> </a:t>
            </a:r>
            <a:r>
              <a:rPr lang="ru-RU" dirty="0" err="1" smtClean="0"/>
              <a:t>помилки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змаганням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Розширення</a:t>
            </a:r>
            <a:r>
              <a:rPr lang="ru-RU" dirty="0" smtClean="0"/>
              <a:t> жестового </a:t>
            </a:r>
            <a:r>
              <a:rPr lang="ru-RU" dirty="0" err="1" smtClean="0"/>
              <a:t>асортименту</a:t>
            </a:r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відкриті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779</Words>
  <Application>Microsoft Office PowerPoint</Application>
  <PresentationFormat>Экран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Особливості проведення КРЗ з розвитку мовлення  з дітьми, що мають розлад аутистичного спектра</vt:lpstr>
      <vt:lpstr>Розлади аутистичного спектру (РАС)</vt:lpstr>
      <vt:lpstr>Тріада симптомів РАС</vt:lpstr>
      <vt:lpstr>Основні порушення мовлення при РАС</vt:lpstr>
      <vt:lpstr>Типи дітей з РАС</vt:lpstr>
      <vt:lpstr>Особливості формування комунікативних навичок у дітей з РАС</vt:lpstr>
      <vt:lpstr>Ознаки порушення комунікативної поведінки</vt:lpstr>
      <vt:lpstr>Етапи формування комунікативних навичок</vt:lpstr>
      <vt:lpstr>Етапи формування комунікативних навичок</vt:lpstr>
      <vt:lpstr>Етапи формування комунікативних навичок</vt:lpstr>
      <vt:lpstr>Особливості навчальної діяльності</vt:lpstr>
      <vt:lpstr>Стратегії роботи з дітьми з РАС під час проведення КРЗ</vt:lpstr>
      <vt:lpstr>Система заохочень</vt:lpstr>
      <vt:lpstr>Безпомилкове навчання</vt:lpstr>
      <vt:lpstr>Мультисенсорний підхід</vt:lpstr>
      <vt:lpstr>Візуалізація</vt:lpstr>
      <vt:lpstr>Моделювання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2023-11-02T10:22:32Z</dcterms:created>
  <dcterms:modified xsi:type="dcterms:W3CDTF">2023-11-02T17:36:33Z</dcterms:modified>
</cp:coreProperties>
</file>