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C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505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513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061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188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80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176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719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608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48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86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93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4D3B-66E8-4DE9-B17D-B3E644196E53}" type="datetimeFigureOut">
              <a:rPr lang="uk-UA" smtClean="0"/>
              <a:t>05.11.2024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52036-03A1-4C0C-BD02-53E5DE9A8BD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252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6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3063" y="39235"/>
            <a:ext cx="4060621" cy="1107177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Алгоритм </a:t>
            </a:r>
            <a:r>
              <a:rPr lang="ru-RU" sz="3200" dirty="0" err="1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дій</a:t>
            </a:r>
            <a:r>
              <a:rPr lang="ru-RU" sz="3200" dirty="0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 при </a:t>
            </a:r>
            <a:r>
              <a:rPr lang="ru-RU" sz="3200" dirty="0" err="1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панічній</a:t>
            </a:r>
            <a:r>
              <a:rPr lang="ru-RU" sz="3200" dirty="0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3200" dirty="0" err="1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атаці</a:t>
            </a:r>
            <a:r>
              <a:rPr lang="ru-RU" sz="3200" dirty="0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 у </a:t>
            </a:r>
            <a:r>
              <a:rPr lang="ru-RU" sz="3200" dirty="0" err="1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дитини</a:t>
            </a:r>
            <a:endParaRPr lang="uk-UA" sz="3200" dirty="0">
              <a:ln w="0">
                <a:solidFill>
                  <a:schemeClr val="accent2">
                    <a:lumMod val="75000"/>
                  </a:schemeClr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528" y="1308846"/>
            <a:ext cx="47798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1. Зберігайте спокій і створіть відчуття безпеки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Будьте спокійні</a:t>
            </a:r>
            <a:r>
              <a:rPr lang="uk-UA" sz="1600" dirty="0">
                <a:latin typeface="Monotype Corsiva" panose="03010101010201010101" pitchFamily="66" charset="0"/>
              </a:rPr>
              <a:t>. Діти дуже чутливі до стану дорослих, тому ваш спокійний, упевнений і м’який голос допоможе створити відчуття безпеки.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Налагодьте тактильний контакт</a:t>
            </a:r>
            <a:r>
              <a:rPr lang="uk-UA" sz="1600" dirty="0">
                <a:latin typeface="Monotype Corsiva" panose="03010101010201010101" pitchFamily="66" charset="0"/>
              </a:rPr>
              <a:t>. Присядьте на рівні очей дитини, м'яко візьміть її за руку або обійміть, якщо дитина це дозволяє. Ваша присутність має викликати відчуття підтримки і захисту.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50874" y="130884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2. Перевірте безпеку навколишнього середовища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Оцініть місце. </a:t>
            </a:r>
            <a:r>
              <a:rPr lang="uk-UA" sz="1600" dirty="0">
                <a:latin typeface="Monotype Corsiva" panose="03010101010201010101" pitchFamily="66" charset="0"/>
              </a:rPr>
              <a:t>Переконайтеся, що навколо немає небезпечних або </a:t>
            </a:r>
            <a:r>
              <a:rPr lang="uk-UA" sz="1600" dirty="0" err="1">
                <a:latin typeface="Monotype Corsiva" panose="03010101010201010101" pitchFamily="66" charset="0"/>
              </a:rPr>
              <a:t>лякаючих</a:t>
            </a:r>
            <a:r>
              <a:rPr lang="uk-UA" sz="1600" dirty="0">
                <a:latin typeface="Monotype Corsiva" panose="03010101010201010101" pitchFamily="66" charset="0"/>
              </a:rPr>
              <a:t> предметів, які можуть погіршити стан дитини.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Переконайтеся</a:t>
            </a:r>
            <a:r>
              <a:rPr lang="uk-UA" sz="1600" dirty="0">
                <a:latin typeface="Monotype Corsiva" panose="03010101010201010101" pitchFamily="66" charset="0"/>
              </a:rPr>
              <a:t>, що дитина у фізичній безпеці. Упевніться, що дитина не ризикує впасти чи нашкодити собі.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61708" y="2927324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3. Дихальні вправи для заспокоєння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Поясніть дитині, що відбувається. </a:t>
            </a:r>
            <a:r>
              <a:rPr lang="uk-UA" sz="1600" dirty="0">
                <a:latin typeface="Monotype Corsiva" panose="03010101010201010101" pitchFamily="66" charset="0"/>
              </a:rPr>
              <a:t>Якщо дитина достатньо доросла, щоб зрозуміти, скажіть, що її тіло так реагує на сильний страх, але це тимчасово і скоро мине. Можна сказати: «Те, що ти відчуваєш, скоро пройде. Я тут поруч».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Запропонуйте прості дихальні вправи. </a:t>
            </a:r>
            <a:r>
              <a:rPr lang="uk-UA" sz="1600" dirty="0">
                <a:latin typeface="Monotype Corsiva" panose="03010101010201010101" pitchFamily="66" charset="0"/>
              </a:rPr>
              <a:t>З маленькими дітьми можна перетворити дихання на гру: попросіть їх «подмухати на уявну свічку» або «подути на гарячий чай» — повільний вдих через ніс і повільний видих через рот допоможуть стабілізувати дихання.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Техніка «дихання животиком». </a:t>
            </a:r>
            <a:r>
              <a:rPr lang="uk-UA" sz="1600" dirty="0">
                <a:latin typeface="Monotype Corsiva" panose="03010101010201010101" pitchFamily="66" charset="0"/>
              </a:rPr>
              <a:t>Запропонуйте дитині покласти руки на живіт і дихати так, щоб живіт м'яко піднімався та опускався. Це допомагає заспокоїтися.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33" y="3696201"/>
            <a:ext cx="3353774" cy="2512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530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6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4025" y="927485"/>
            <a:ext cx="53021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4. Допомога у концентрації та переключенні уваги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Техніка «заземлення». </a:t>
            </a:r>
            <a:r>
              <a:rPr lang="uk-UA" sz="1600" dirty="0">
                <a:latin typeface="Monotype Corsiva" panose="03010101010201010101" pitchFamily="66" charset="0"/>
              </a:rPr>
              <a:t>Запропонуйте дитині зосередитися на предметах навколо неї: назвати три речі, які вона бачить, дві, які може доторкнутися, і одну, яку може почути. Це допомагає переключити увагу з тривожних думок.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Тактильне відчуття. </a:t>
            </a:r>
            <a:r>
              <a:rPr lang="uk-UA" sz="1600" dirty="0">
                <a:latin typeface="Monotype Corsiva" panose="03010101010201010101" pitchFamily="66" charset="0"/>
              </a:rPr>
              <a:t>Дайте дитині в руки м’яку іграшку, м’ячик або будь-який знайомий предмет. Це дає відчуття контролю і допомагає відволіктися.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96250" y="393255"/>
            <a:ext cx="51656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5. Заспокійливі слова та підтримка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Говоріть заспокійливі фрази</a:t>
            </a:r>
            <a:r>
              <a:rPr lang="uk-UA" sz="1600" dirty="0">
                <a:latin typeface="Monotype Corsiva" panose="03010101010201010101" pitchFamily="66" charset="0"/>
              </a:rPr>
              <a:t>. Скажіть дитині, що вона у безпеці і що ви поруч. Наприклад: «Все добре», «Я тут, щоб допомогти», «Ти у безпеці».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600" b="1" dirty="0">
                <a:latin typeface="Monotype Corsiva" panose="03010101010201010101" pitchFamily="66" charset="0"/>
              </a:rPr>
              <a:t>Не квапте дитину</a:t>
            </a:r>
            <a:r>
              <a:rPr lang="uk-UA" sz="1600" dirty="0">
                <a:latin typeface="Monotype Corsiva" panose="03010101010201010101" pitchFamily="66" charset="0"/>
              </a:rPr>
              <a:t>. Дайте їй можливість заспокоїтися у власному темпі. Важливо, щоб дитина відчувала підтримку, а не тиск.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396250" y="2405764"/>
            <a:ext cx="516567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6.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Завершення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панічної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 атаки та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підтримка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 після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err="1">
                <a:latin typeface="Monotype Corsiva" panose="03010101010201010101" pitchFamily="66" charset="0"/>
              </a:rPr>
              <a:t>Підтримайте</a:t>
            </a:r>
            <a:r>
              <a:rPr lang="ru-RU" sz="1600" b="1" dirty="0">
                <a:latin typeface="Monotype Corsiva" panose="03010101010201010101" pitchFamily="66" charset="0"/>
              </a:rPr>
              <a:t> </a:t>
            </a:r>
            <a:r>
              <a:rPr lang="ru-RU" sz="1600" b="1" dirty="0" err="1">
                <a:latin typeface="Monotype Corsiva" panose="03010101010201010101" pitchFamily="66" charset="0"/>
              </a:rPr>
              <a:t>дитину</a:t>
            </a:r>
            <a:r>
              <a:rPr lang="ru-RU" sz="1600" b="1" dirty="0">
                <a:latin typeface="Monotype Corsiva" panose="03010101010201010101" pitchFamily="66" charset="0"/>
              </a:rPr>
              <a:t> після </a:t>
            </a:r>
            <a:r>
              <a:rPr lang="ru-RU" sz="1600" b="1" dirty="0" err="1">
                <a:latin typeface="Monotype Corsiva" panose="03010101010201010101" pitchFamily="66" charset="0"/>
              </a:rPr>
              <a:t>завершення</a:t>
            </a:r>
            <a:r>
              <a:rPr lang="ru-RU" sz="1600" b="1" dirty="0">
                <a:latin typeface="Monotype Corsiva" panose="03010101010201010101" pitchFamily="66" charset="0"/>
              </a:rPr>
              <a:t> приступу</a:t>
            </a:r>
            <a:r>
              <a:rPr lang="ru-RU" sz="1600" dirty="0">
                <a:latin typeface="Monotype Corsiva" panose="03010101010201010101" pitchFamily="66" charset="0"/>
              </a:rPr>
              <a:t>. </a:t>
            </a:r>
            <a:r>
              <a:rPr lang="ru-RU" sz="1600" dirty="0" err="1">
                <a:latin typeface="Monotype Corsiva" panose="03010101010201010101" pitchFamily="66" charset="0"/>
              </a:rPr>
              <a:t>Скажіть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їй</a:t>
            </a:r>
            <a:r>
              <a:rPr lang="ru-RU" sz="1600" dirty="0">
                <a:latin typeface="Monotype Corsiva" panose="03010101010201010101" pitchFamily="66" charset="0"/>
              </a:rPr>
              <a:t>, що вона </a:t>
            </a:r>
            <a:r>
              <a:rPr lang="ru-RU" sz="1600" dirty="0" err="1">
                <a:latin typeface="Monotype Corsiva" panose="03010101010201010101" pitchFamily="66" charset="0"/>
              </a:rPr>
              <a:t>молодець</a:t>
            </a:r>
            <a:r>
              <a:rPr lang="ru-RU" sz="1600" dirty="0">
                <a:latin typeface="Monotype Corsiva" panose="03010101010201010101" pitchFamily="66" charset="0"/>
              </a:rPr>
              <a:t>, що </a:t>
            </a:r>
            <a:r>
              <a:rPr lang="ru-RU" sz="1600" dirty="0" err="1">
                <a:latin typeface="Monotype Corsiva" panose="03010101010201010101" pitchFamily="66" charset="0"/>
              </a:rPr>
              <a:t>справилася</a:t>
            </a:r>
            <a:r>
              <a:rPr lang="ru-RU" sz="1600" dirty="0">
                <a:latin typeface="Monotype Corsiva" panose="03010101010201010101" pitchFamily="66" charset="0"/>
              </a:rPr>
              <a:t>, і що </a:t>
            </a:r>
            <a:r>
              <a:rPr lang="ru-RU" sz="1600" dirty="0" err="1">
                <a:latin typeface="Monotype Corsiva" panose="03010101010201010101" pitchFamily="66" charset="0"/>
              </a:rPr>
              <a:t>ви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поруч</a:t>
            </a:r>
            <a:r>
              <a:rPr lang="ru-RU" sz="1600" dirty="0">
                <a:latin typeface="Monotype Corsiva" panose="03010101010201010101" pitchFamily="66" charset="0"/>
              </a:rPr>
              <a:t>. </a:t>
            </a:r>
            <a:r>
              <a:rPr lang="ru-RU" sz="1600" dirty="0" err="1">
                <a:latin typeface="Monotype Corsiva" panose="03010101010201010101" pitchFamily="66" charset="0"/>
              </a:rPr>
              <a:t>Можна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обійняти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її</a:t>
            </a:r>
            <a:r>
              <a:rPr lang="ru-RU" sz="1600" dirty="0">
                <a:latin typeface="Monotype Corsiva" panose="03010101010201010101" pitchFamily="66" charset="0"/>
              </a:rPr>
              <a:t>, </a:t>
            </a:r>
            <a:r>
              <a:rPr lang="ru-RU" sz="1600" dirty="0" err="1">
                <a:latin typeface="Monotype Corsiva" panose="03010101010201010101" pitchFamily="66" charset="0"/>
              </a:rPr>
              <a:t>якщо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дитина</a:t>
            </a:r>
            <a:r>
              <a:rPr lang="ru-RU" sz="1600" dirty="0">
                <a:latin typeface="Monotype Corsiva" panose="03010101010201010101" pitchFamily="66" charset="0"/>
              </a:rPr>
              <a:t> не </a:t>
            </a:r>
            <a:r>
              <a:rPr lang="ru-RU" sz="1600" dirty="0" err="1">
                <a:latin typeface="Monotype Corsiva" panose="03010101010201010101" pitchFamily="66" charset="0"/>
              </a:rPr>
              <a:t>проти</a:t>
            </a:r>
            <a:r>
              <a:rPr lang="ru-RU" sz="1600" dirty="0">
                <a:latin typeface="Monotype Corsiva" panose="03010101010201010101" pitchFamily="66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err="1">
                <a:latin typeface="Monotype Corsiva" panose="03010101010201010101" pitchFamily="66" charset="0"/>
              </a:rPr>
              <a:t>Поясніть</a:t>
            </a:r>
            <a:r>
              <a:rPr lang="ru-RU" sz="1600" b="1" dirty="0">
                <a:latin typeface="Monotype Corsiva" panose="03010101010201010101" pitchFamily="66" charset="0"/>
              </a:rPr>
              <a:t>, що </a:t>
            </a:r>
            <a:r>
              <a:rPr lang="ru-RU" sz="1600" b="1" dirty="0" err="1">
                <a:latin typeface="Monotype Corsiva" panose="03010101010201010101" pitchFamily="66" charset="0"/>
              </a:rPr>
              <a:t>сталося</a:t>
            </a:r>
            <a:r>
              <a:rPr lang="ru-RU" sz="1600" dirty="0">
                <a:latin typeface="Monotype Corsiva" panose="03010101010201010101" pitchFamily="66" charset="0"/>
              </a:rPr>
              <a:t>. Коли </a:t>
            </a:r>
            <a:r>
              <a:rPr lang="ru-RU" sz="1600" dirty="0" err="1">
                <a:latin typeface="Monotype Corsiva" panose="03010101010201010101" pitchFamily="66" charset="0"/>
              </a:rPr>
              <a:t>дитина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заспокоїться</a:t>
            </a:r>
            <a:r>
              <a:rPr lang="ru-RU" sz="1600" dirty="0">
                <a:latin typeface="Monotype Corsiva" panose="03010101010201010101" pitchFamily="66" charset="0"/>
              </a:rPr>
              <a:t>, </a:t>
            </a:r>
            <a:r>
              <a:rPr lang="ru-RU" sz="1600" dirty="0" err="1">
                <a:latin typeface="Monotype Corsiva" panose="03010101010201010101" pitchFamily="66" charset="0"/>
              </a:rPr>
              <a:t>можна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пояснити</a:t>
            </a:r>
            <a:r>
              <a:rPr lang="ru-RU" sz="1600" dirty="0">
                <a:latin typeface="Monotype Corsiva" panose="03010101010201010101" pitchFamily="66" charset="0"/>
              </a:rPr>
              <a:t>, що </a:t>
            </a:r>
            <a:r>
              <a:rPr lang="ru-RU" sz="1600" dirty="0" err="1">
                <a:latin typeface="Monotype Corsiva" panose="03010101010201010101" pitchFamily="66" charset="0"/>
              </a:rPr>
              <a:t>це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був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тимчасовий</a:t>
            </a:r>
            <a:r>
              <a:rPr lang="ru-RU" sz="1600" dirty="0">
                <a:latin typeface="Monotype Corsiva" panose="03010101010201010101" pitchFamily="66" charset="0"/>
              </a:rPr>
              <a:t> стан страху, </a:t>
            </a:r>
            <a:r>
              <a:rPr lang="ru-RU" sz="1600" dirty="0" err="1">
                <a:latin typeface="Monotype Corsiva" panose="03010101010201010101" pitchFamily="66" charset="0"/>
              </a:rPr>
              <a:t>який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пройшов</a:t>
            </a:r>
            <a:r>
              <a:rPr lang="ru-RU" sz="1600" dirty="0">
                <a:latin typeface="Monotype Corsiva" panose="03010101010201010101" pitchFamily="66" charset="0"/>
              </a:rPr>
              <a:t>, і що вона </a:t>
            </a:r>
            <a:r>
              <a:rPr lang="ru-RU" sz="1600" dirty="0" err="1">
                <a:latin typeface="Monotype Corsiva" panose="03010101010201010101" pitchFamily="66" charset="0"/>
              </a:rPr>
              <a:t>завжди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може</a:t>
            </a:r>
            <a:r>
              <a:rPr lang="ru-RU" sz="1600" dirty="0"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latin typeface="Monotype Corsiva" panose="03010101010201010101" pitchFamily="66" charset="0"/>
              </a:rPr>
              <a:t>звернутися</a:t>
            </a:r>
            <a:r>
              <a:rPr lang="ru-RU" sz="1600" dirty="0">
                <a:latin typeface="Monotype Corsiva" panose="03010101010201010101" pitchFamily="66" charset="0"/>
              </a:rPr>
              <a:t> до вас за допомогою.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4025" y="3626695"/>
            <a:ext cx="5766178" cy="255454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Поради</a:t>
            </a:r>
            <a:r>
              <a:rPr lang="ru-RU" sz="20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 для </a:t>
            </a:r>
            <a:r>
              <a:rPr lang="ru-RU" sz="2000" b="1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батьків</a:t>
            </a:r>
            <a:r>
              <a:rPr lang="ru-RU" sz="20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 та </a:t>
            </a:r>
            <a:r>
              <a:rPr lang="ru-RU" sz="2000" b="1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дорослих</a:t>
            </a:r>
            <a:r>
              <a:rPr lang="ru-RU" sz="20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Не </a:t>
            </a:r>
            <a:r>
              <a:rPr lang="ru-RU" sz="2000" b="1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сваріть</a:t>
            </a:r>
            <a:r>
              <a:rPr lang="ru-RU" sz="2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і не критикуйте </a:t>
            </a:r>
            <a:r>
              <a:rPr lang="ru-RU" sz="2000" b="1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дитину</a:t>
            </a:r>
            <a:r>
              <a:rPr lang="ru-RU" sz="2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за страх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Панічна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атака —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неконтрольована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реакція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, тому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дитині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бути страшно і соромно.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Зверніться</a:t>
            </a:r>
            <a:r>
              <a:rPr lang="ru-RU" sz="2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за </a:t>
            </a:r>
            <a:r>
              <a:rPr lang="ru-RU" sz="2000" b="1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професійною</a:t>
            </a:r>
            <a:r>
              <a:rPr lang="ru-RU" sz="2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допомогою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панічні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атаки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трапляються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часто,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варто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звернутися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дитячого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психолога,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щоб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допомогти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дитині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впоратися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цим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станом і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знайти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можливі</a:t>
            </a:r>
            <a:r>
              <a:rPr lang="ru-RU" sz="2000" dirty="0">
                <a:solidFill>
                  <a:schemeClr val="tx1"/>
                </a:solidFill>
                <a:latin typeface="Monotype Corsiva" panose="03010101010201010101" pitchFamily="66" charset="0"/>
              </a:rPr>
              <a:t> причини.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0881" y="4664495"/>
            <a:ext cx="3507059" cy="16309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3922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504</Words>
  <Application>Microsoft Office PowerPoint</Application>
  <PresentationFormat>Широкий екран</PresentationFormat>
  <Paragraphs>23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Monotype Corsiva</vt:lpstr>
      <vt:lpstr>Wingdings</vt:lpstr>
      <vt:lpstr>Тема Office</vt:lpstr>
      <vt:lpstr>Алгоритм дій при панічній атаці у дитини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дій при панічній атаці у дитини</dc:title>
  <dc:creator>Пользователь</dc:creator>
  <cp:lastModifiedBy>надія шелестюк</cp:lastModifiedBy>
  <cp:revision>9</cp:revision>
  <dcterms:created xsi:type="dcterms:W3CDTF">2024-11-04T08:53:16Z</dcterms:created>
  <dcterms:modified xsi:type="dcterms:W3CDTF">2024-11-05T09:31:01Z</dcterms:modified>
</cp:coreProperties>
</file>